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9" r:id="rId4"/>
    <p:sldId id="269" r:id="rId5"/>
    <p:sldId id="280" r:id="rId6"/>
    <p:sldId id="270" r:id="rId7"/>
    <p:sldId id="271" r:id="rId8"/>
    <p:sldId id="272" r:id="rId9"/>
    <p:sldId id="274" r:id="rId10"/>
    <p:sldId id="275" r:id="rId11"/>
    <p:sldId id="286" r:id="rId12"/>
    <p:sldId id="276" r:id="rId13"/>
    <p:sldId id="283" r:id="rId14"/>
    <p:sldId id="284" r:id="rId15"/>
    <p:sldId id="277" r:id="rId16"/>
    <p:sldId id="285" r:id="rId17"/>
    <p:sldId id="25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252D-45D9-D224-1E9B-537A8CA09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3B937B-5A75-7B60-4BE2-DD4F92F5A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F6DA9-623C-DA62-9FBF-1A57ECCA1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E4DD7-52CA-A654-F904-F45B3C63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FFC01-2FD6-5B7F-9B55-7D20DABF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7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E9D87-8C7D-FF6B-D62A-5E9406D9C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5E0FB-1D1F-6EF3-35A5-0296BA8A5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1965-1A70-B764-64DA-38BE5423F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86626-80F6-1D9F-F660-77A186770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FFC2A-A951-0006-2A0F-8892173F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66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C5BBE-F6D6-C906-5292-EFB02F62E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2992E-92BE-4E3D-899D-5F47B53D0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32838-69A1-138F-94D9-2B8D6B635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C9F92-298F-1E0F-7988-1F58CC066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7E17-0CA9-4D96-6925-50D5D78D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33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0E77-5CB2-2966-7DF5-006D5B99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795C1-F581-F56F-9F0E-411A409B87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37BE8E-F79F-9DB9-CF32-4A7807ED9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7682DC-41EB-31FE-81F8-81514F2DE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A1601-8D1A-2C30-8445-1400DF13B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CEF5C-CA9B-19BE-84AF-1BF32DB7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0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A710-54AE-ABFE-B01B-CB58E1A52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BAB45-A3C4-2E61-BA21-19C9364EE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A3AA6C-1BC6-11F3-E274-6C17B0819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4DEBB-403F-2CD0-1843-F7D519F6F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8CF3A9-0677-F2E9-6654-CBF20DDA1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6052E6-1051-A4E2-8BFF-3A0459EA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D7564D-1C6E-D28D-E699-851D66A1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2B7A82-C736-7EB9-7362-58963FD6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40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3816-9DFC-CE30-D582-4CE4ECBDD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3CCA5-B48C-A5D1-19ED-F3C633F5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6C13D-1078-5F60-E11E-6017D6730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5440B-30E7-FBAE-F253-EE2667DDD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65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2193D6-D1C9-8DD8-5124-ACC4B97FF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B614F-7402-0C67-4BD4-77C7B440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0B49E-761E-A617-819C-D9EBF652A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0E085-D6C2-C064-B263-F2B0CFAAF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073BA-00FE-A506-615E-306B7A569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C9C53-C764-2B45-F2B2-AD4930B40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49A7D-3A9E-ECA6-DFA0-FE33513F1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D9A18-4194-9882-79D1-5D610360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8A583-0355-79DF-EEF3-6C5B736D5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EDBC4-B689-2B1E-8130-CB24D4048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95B287-F4D1-977B-C7DB-9FCD90F91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65C04-1D8B-4BAC-E1AF-6AB261D9A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898C7-B639-4257-B633-FBA820C19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D0CDB-911B-1BEB-9DC7-4634BCB3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71CBF-18BD-2AF6-E78F-078C17E1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2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D98E3-C3DB-8FCB-468E-02B142917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8BAA9D-8649-5267-BE53-E961FE00EC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7EA9D-C9FB-FBB5-2DB7-EBC4BAA5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5E4DF-D909-DF38-2DBF-32A3DFC5F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88CCB-8236-2741-2D01-52344D27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BF584D-0378-B330-8C09-F66A998D4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5442F6-1673-DE71-8935-F5B9337E9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21293-4DB2-0E8D-25D9-3F5E7D8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9BFE-1518-6F14-0D2E-68B6A113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94BEB-3D9A-0E46-23B6-724990CD6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58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261F5B-AD00-BB2B-B8F4-726542BC6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BFA17-AFC0-5D05-3CAC-5B26BD73A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10B7C-324B-607D-5CF6-980B8A0B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F90F0-D5C1-4542-BB54-2012E6A36D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2C843-22A7-4173-33D9-10E31BF14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5E7EF-C1B0-7994-CCE1-0DFBCB34E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3BBF7-FE2B-49D1-BD98-ECF926BB6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3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pattiw@cwastrategic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gareth@cwastrategic.com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attiw@cwastrategic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mroads.com/" TargetMode="External"/><Relationship Id="rId4" Type="http://schemas.openxmlformats.org/officeDocument/2006/relationships/hyperlink" Target="mailto:gareth@cwastrategic.co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150C-50EA-B7CB-A382-BCD747103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6888" y="2206249"/>
            <a:ext cx="9144000" cy="2445502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b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University Avenue</a:t>
            </a:r>
            <a:b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NM 101 Multimodal Project</a:t>
            </a:r>
            <a:br>
              <a:rPr lang="en-US" sz="5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5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614AE-1424-6859-C986-06FEB13F0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6888" y="4360162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>
                <a:latin typeface="Proxima Nova Cn Rg" panose="02000506030000020004" pitchFamily="50" charset="0"/>
              </a:rPr>
              <a:t>Public Meeting </a:t>
            </a:r>
          </a:p>
          <a:p>
            <a:r>
              <a:rPr lang="en-US" sz="4800" dirty="0">
                <a:latin typeface="Proxima Nova Cn Rg" panose="02000506030000020004" pitchFamily="50" charset="0"/>
              </a:rPr>
              <a:t>November 18, 2025 </a:t>
            </a:r>
          </a:p>
          <a:p>
            <a:r>
              <a:rPr lang="en-US" sz="4800" dirty="0">
                <a:latin typeface="Proxima Nova Cn Rg" panose="02000506030000020004" pitchFamily="50" charset="0"/>
              </a:rPr>
              <a:t>Zia Middle School  LC 00290R </a:t>
            </a:r>
          </a:p>
        </p:txBody>
      </p:sp>
    </p:spTree>
    <p:extLst>
      <p:ext uri="{BB962C8B-B14F-4D97-AF65-F5344CB8AC3E}">
        <p14:creationId xmlns:p14="http://schemas.microsoft.com/office/powerpoint/2010/main" val="206286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A0BDD9-79ED-F791-767F-BBF7F4683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206D6-4366-757C-3241-1B4E39BA3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2941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Proxima Nova Cn Rg" panose="02000506030000020004" pitchFamily="50" charset="0"/>
              </a:rPr>
              <a:t>Construction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8436A-822E-32C7-6B69-AE7985E16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8642"/>
            <a:ext cx="10515600" cy="2450185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Aaron Chavarria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District 1 Engineer, NMDOT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Harold Love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Assistant District 1 Engineer Technical Support, NMDOT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Ryan Tafoya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Project Manager, NMDOT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Andrew Guerra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District 1 Resident Engineer, NMDOT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Earl Franks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Assistant District 1 Engineer Construction, NMDOT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Nick Villalobos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Project Manager, La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Calerita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Construction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Toby Villalobos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Project Superintendent, La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Calerita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Construction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Ami Evans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District 1 Public Information Officer, NMDOT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Patti Watson &amp; Gareth Bill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Communications Contractor, CWA Strategic 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24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Communications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324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88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Proxima Nova Cn Rg" panose="02000506030000020004" pitchFamily="50" charset="0"/>
              </a:rPr>
              <a:t>Project Description &amp; Limits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B6725A-BB9C-B6EC-F836-E24599D7EE32}"/>
              </a:ext>
            </a:extLst>
          </p:cNvPr>
          <p:cNvSpPr txBox="1"/>
          <p:nvPr/>
        </p:nvSpPr>
        <p:spPr>
          <a:xfrm>
            <a:off x="928435" y="2499484"/>
            <a:ext cx="4991878" cy="1466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Length of Project: 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1.419 Miles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Begins 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 Avenida de Mesilla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Extends 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South Main Street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A556F6-998F-D39B-DB63-414784A67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986" y="2499484"/>
            <a:ext cx="5549372" cy="379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70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7743"/>
            <a:ext cx="10515600" cy="1325563"/>
          </a:xfrm>
        </p:spPr>
        <p:txBody>
          <a:bodyPr>
            <a:noAutofit/>
          </a:bodyPr>
          <a:lstStyle/>
          <a:p>
            <a:r>
              <a:rPr lang="en-US" b="1" dirty="0">
                <a:latin typeface="Proxima Nova Cn Rg" panose="02000506030000020004" pitchFamily="50" charset="0"/>
              </a:rPr>
              <a:t>Project Purposes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18" y="2315048"/>
            <a:ext cx="5257800" cy="2989442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Widen University Avenue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Construction of new curb, gutter and sidewalks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Construction of multi-use path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Construction of storm drain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Permanent signs and roadway striping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lighting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Railroad crossings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BCE39A-657C-E2AC-953E-926C1724F4B5}"/>
              </a:ext>
            </a:extLst>
          </p:cNvPr>
          <p:cNvSpPr/>
          <p:nvPr/>
        </p:nvSpPr>
        <p:spPr>
          <a:xfrm>
            <a:off x="5570290" y="2382160"/>
            <a:ext cx="5863904" cy="366630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64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74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Proxima Nova Cn Rg" panose="02000506030000020004" pitchFamily="50" charset="0"/>
              </a:rPr>
              <a:t>Anticipated Construction Phases and Traffic Impacts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3031"/>
            <a:ext cx="10515600" cy="2877001"/>
          </a:xfrm>
        </p:spPr>
        <p:txBody>
          <a:bodyPr>
            <a:noAutofit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Project will be built in four phases, and some phases will have sub-phases.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Construction begins </a:t>
            </a:r>
            <a:r>
              <a:rPr lang="en-US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Tuesday, November 26, 2024</a:t>
            </a: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is anticipated to last about 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23 months, through </a:t>
            </a:r>
            <a:r>
              <a:rPr lang="en-US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fall 2026.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Regular Work Hours will be </a:t>
            </a:r>
            <a:r>
              <a:rPr lang="en-US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Monday-Friday 7am-4:30 pm </a:t>
            </a: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during Standard Mountain Time.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Regular Work Hours will be extended during Daylight Savings Time.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Contractor may work additional hours or on weekends as needed.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construction is scheduled weather permitting and is subject to change without notice.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586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839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1A – Mesilla Intersection Ramps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7098"/>
            <a:ext cx="6605187" cy="2877001"/>
          </a:xfrm>
        </p:spPr>
        <p:txBody>
          <a:bodyPr>
            <a:normAutofit/>
          </a:bodyPr>
          <a:lstStyle/>
          <a:p>
            <a:pPr marL="0" marR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1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1A, 1B and 1C are expected to last through May 2025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will:</a:t>
            </a:r>
            <a:endParaRPr lang="en-US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 signs at the beginning and end of project and </a:t>
            </a:r>
          </a:p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r>
              <a:rPr lang="en-US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two variable</a:t>
            </a:r>
            <a:r>
              <a:rPr lang="en-US" sz="1800" kern="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message signs within the project</a:t>
            </a:r>
            <a:r>
              <a:rPr lang="en-US" sz="1800" kern="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Build the Avenida de Mesilla intersection ramps at University.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 temporary traffic signals.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85F834-2174-3284-9E9F-F33BE62B9DFD}"/>
              </a:ext>
            </a:extLst>
          </p:cNvPr>
          <p:cNvSpPr/>
          <p:nvPr/>
        </p:nvSpPr>
        <p:spPr>
          <a:xfrm>
            <a:off x="6964822" y="2476642"/>
            <a:ext cx="4698939" cy="330031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30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0814"/>
            <a:ext cx="110490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1B – Road Closure at Laguna Lateral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2402"/>
            <a:ext cx="5724969" cy="2877001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buNone/>
            </a:pPr>
            <a:r>
              <a:rPr lang="en-US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Construct entire </a:t>
            </a:r>
            <a:r>
              <a:rPr lang="en-US" sz="18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Laguna Lateral hydraulic structure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and irrigation channel and storm drain pipes.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traffic routes will be closed across the Laguna Lateral.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Detour will be in place along Avenida de Mesilla, West Lincoln Avenue and South Main Street.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A0D43-D231-C7F7-591F-EA0E75C7D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903" y="2643266"/>
            <a:ext cx="4920598" cy="405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2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839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1C – North Detour Pavement Widening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7098"/>
            <a:ext cx="4295862" cy="2877001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 detours to begin widening part of the northern portion of University.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Two-way traffic will remain on existing lanes during nonworking hours.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18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flagger will be on-site as needed to direct one-way traffic during paving operations.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detour will be in place and will be provided in advance.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CDFACA-FC05-494C-4651-887255D80387}"/>
              </a:ext>
            </a:extLst>
          </p:cNvPr>
          <p:cNvSpPr/>
          <p:nvPr/>
        </p:nvSpPr>
        <p:spPr>
          <a:xfrm>
            <a:off x="5469622" y="2842402"/>
            <a:ext cx="5884178" cy="34996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816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16839"/>
            <a:ext cx="10825065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Phase 2 – South of Centerline Construction</a:t>
            </a:r>
            <a:endParaRPr lang="en-US" sz="3200" b="1" dirty="0">
              <a:latin typeface="Proxima Nova Cn Rg" panose="02000506030000020004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817"/>
            <a:ext cx="4287473" cy="2877001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phase is expected to last through November 2025.</a:t>
            </a:r>
            <a:endParaRPr lang="en-US" sz="1800" b="1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Build all remaining infrastructure south of the centerline from the beginning of the project to the railroad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uild and connect college lateral upgrades and build half of the perpendicular storm drainage pipeline.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eastbound traffic on University will be detoured to McDowell and Bowman.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800C92-4919-357E-8CA2-FAEDEB5F3D68}"/>
              </a:ext>
            </a:extLst>
          </p:cNvPr>
          <p:cNvSpPr/>
          <p:nvPr/>
        </p:nvSpPr>
        <p:spPr>
          <a:xfrm>
            <a:off x="5227270" y="2842402"/>
            <a:ext cx="6126530" cy="341431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52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839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3A – North of Centerline Construction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7098"/>
            <a:ext cx="10515600" cy="2877001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buNone/>
            </a:pPr>
            <a:r>
              <a:rPr lang="en-US" sz="2000" b="1" kern="100" dirty="0">
                <a:solidFill>
                  <a:srgbClr val="0070C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3 is expected to last from November 2025 to Summer 2026.</a:t>
            </a:r>
          </a:p>
          <a:p>
            <a:pPr marL="0" marR="0" lvl="0" indent="0">
              <a:lnSpc>
                <a:spcPct val="107000"/>
              </a:lnSpc>
              <a:buNone/>
            </a:pPr>
            <a:r>
              <a:rPr lang="en-US" sz="18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will:</a:t>
            </a:r>
          </a:p>
          <a:p>
            <a:pPr>
              <a:lnSpc>
                <a:spcPct val="107000"/>
              </a:lnSpc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 asphalt pavement north of the construction centerline from the beginning of the project to the railroad and will build and connect the remaining storm drainage pipeline.</a:t>
            </a:r>
            <a:endParaRPr lang="en-US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Eastbound traffic on University will be open and westbound traffic will be closed with a one-way eastbound detour.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Detours will be to Teresita and Boldt Street and to Old Farm and Stanford to build each turnout.</a:t>
            </a:r>
          </a:p>
        </p:txBody>
      </p:sp>
    </p:spTree>
    <p:extLst>
      <p:ext uri="{BB962C8B-B14F-4D97-AF65-F5344CB8AC3E}">
        <p14:creationId xmlns:p14="http://schemas.microsoft.com/office/powerpoint/2010/main" val="20519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38671C-99F9-CFAF-0B03-5D2093ECA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2B307-7A12-3C6C-827A-9BC81152C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839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3A – North of Centerline Construction (Cont.)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35DB5A-215E-60FF-FA4E-447BE5B16FDA}"/>
              </a:ext>
            </a:extLst>
          </p:cNvPr>
          <p:cNvSpPr/>
          <p:nvPr/>
        </p:nvSpPr>
        <p:spPr>
          <a:xfrm>
            <a:off x="318782" y="2483141"/>
            <a:ext cx="5427677" cy="415255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B558C4-5380-C0C7-680F-5A1B7E36C31D}"/>
              </a:ext>
            </a:extLst>
          </p:cNvPr>
          <p:cNvSpPr/>
          <p:nvPr/>
        </p:nvSpPr>
        <p:spPr>
          <a:xfrm>
            <a:off x="5889072" y="2483141"/>
            <a:ext cx="5984146" cy="407705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87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839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3B – Road Closure at Railroad Crossing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4160"/>
            <a:ext cx="3389851" cy="2877001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buNone/>
            </a:pPr>
            <a:r>
              <a:rPr lang="en-US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will:</a:t>
            </a:r>
          </a:p>
          <a:p>
            <a:pPr>
              <a:lnSpc>
                <a:spcPct val="107000"/>
              </a:lnSpc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Build the infrastructure at the railroad, including ramps and signal operation.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traffic will be closed from Bowman to Main Street with a detour.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rgbClr val="FF0000"/>
              </a:solidFill>
              <a:latin typeface="Proxima Nova Cn Rg" panose="02000506030000020004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7C3D4A-8985-44AD-7827-342DC09EE64A}"/>
              </a:ext>
            </a:extLst>
          </p:cNvPr>
          <p:cNvSpPr/>
          <p:nvPr/>
        </p:nvSpPr>
        <p:spPr>
          <a:xfrm>
            <a:off x="5372449" y="2464160"/>
            <a:ext cx="5981351" cy="381080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279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84FDA9-363B-2A15-6BE7-2FD16E39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4342-2810-F698-4050-F2E8237C9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839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3C – Main Street Median Construction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15F2D-7FB9-3FD3-33B9-F656091AF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4160"/>
            <a:ext cx="4539143" cy="2877001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emove part of the median and rebuild the median nose.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Two-way traffic will be opened on University.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434E6D-AC7B-3E8D-7401-70C4D29E9E20}"/>
              </a:ext>
            </a:extLst>
          </p:cNvPr>
          <p:cNvSpPr/>
          <p:nvPr/>
        </p:nvSpPr>
        <p:spPr>
          <a:xfrm>
            <a:off x="5372449" y="2464160"/>
            <a:ext cx="5981351" cy="381080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2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5ADDAA-7DCB-1F69-6E8E-2B1BEDF8D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B731-BAF0-84B1-9AE3-FC8D6C28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839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4 – Final Phase</a:t>
            </a:r>
            <a:endParaRPr lang="en-US" sz="3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F428C-48F3-D062-6279-24A4BC844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4160"/>
            <a:ext cx="4767841" cy="2877001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buNone/>
            </a:pPr>
            <a:r>
              <a:rPr lang="en-US" sz="2000" b="1" kern="1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4 is expected to last from summer to fall of 2026.</a:t>
            </a:r>
          </a:p>
          <a:p>
            <a:pPr marL="0" marR="0" lvl="0" indent="0">
              <a:lnSpc>
                <a:spcPct val="107000"/>
              </a:lnSpc>
              <a:buNone/>
            </a:pPr>
            <a:r>
              <a:rPr lang="en-US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Crews will</a:t>
            </a: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 any remaining asphalt pavement, finish striping the roadway and install permanent signage.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Temporary lane closures may be required.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3A4214-27F5-AC62-3D35-466EEDCA9B10}"/>
              </a:ext>
            </a:extLst>
          </p:cNvPr>
          <p:cNvSpPr/>
          <p:nvPr/>
        </p:nvSpPr>
        <p:spPr>
          <a:xfrm>
            <a:off x="6096000" y="2354891"/>
            <a:ext cx="5419288" cy="309553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56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3713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Proxima Nova Cn Rg" panose="02000506030000020004" pitchFamily="50" charset="0"/>
              </a:rPr>
              <a:t>Contacts for Concerns and Questions During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53107"/>
            <a:ext cx="10663106" cy="342750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b="1" dirty="0">
              <a:latin typeface="Proxima Nova Cn Rg" panose="02000506030000020004" pitchFamily="50" charset="0"/>
            </a:endParaRPr>
          </a:p>
          <a:p>
            <a:pPr marL="0" indent="0">
              <a:buNone/>
            </a:pPr>
            <a:r>
              <a:rPr lang="en-US" sz="2400" b="1" dirty="0">
                <a:latin typeface="Proxima Nova Cn Rg" panose="02000506030000020004" pitchFamily="50" charset="0"/>
              </a:rPr>
              <a:t>Patti Watson</a:t>
            </a:r>
            <a:r>
              <a:rPr lang="en-US" sz="2400" dirty="0">
                <a:latin typeface="Proxima Nova Cn Rg" panose="02000506030000020004" pitchFamily="50" charset="0"/>
              </a:rPr>
              <a:t>, Communications Contractor, CWA Strategic Communications</a:t>
            </a:r>
          </a:p>
          <a:p>
            <a:pPr marL="0" indent="0">
              <a:buNone/>
            </a:pPr>
            <a:r>
              <a:rPr lang="en-US" sz="2400" dirty="0">
                <a:latin typeface="Proxima Nova Cn Rg" panose="02000506030000020004" pitchFamily="50" charset="0"/>
              </a:rPr>
              <a:t>505-245-3134 Office·505-269-9691 cell·1-800-687-3417</a:t>
            </a:r>
          </a:p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pattiw@cwastrategic.com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Proxima Nova Cn Rg" panose="02000506030000020004" pitchFamily="50" charset="0"/>
              </a:rPr>
              <a:t>Gareth Bill</a:t>
            </a:r>
            <a:r>
              <a:rPr lang="en-US" sz="2400" dirty="0">
                <a:latin typeface="Proxima Nova Cn Rg" panose="02000506030000020004" pitchFamily="50" charset="0"/>
              </a:rPr>
              <a:t>, Communications Contractor, CWA Strategic Communications</a:t>
            </a:r>
          </a:p>
          <a:p>
            <a:pPr marL="0" indent="0">
              <a:buNone/>
            </a:pPr>
            <a:r>
              <a:rPr lang="en-US" sz="2400" dirty="0">
                <a:latin typeface="Proxima Nova Cn Rg" panose="02000506030000020004" pitchFamily="50" charset="0"/>
              </a:rPr>
              <a:t>505-245-3138 office·505-417-9989 cell· </a:t>
            </a:r>
            <a:r>
              <a:rPr lang="en-US" sz="2400" b="1" u="sng" dirty="0">
                <a:solidFill>
                  <a:srgbClr val="467886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gareth@cwastrategic.com</a:t>
            </a:r>
            <a:endParaRPr lang="en-US" sz="2400" dirty="0">
              <a:latin typeface="Proxima Nova Cn Rg" panose="02000506030000020004" pitchFamily="50" charset="0"/>
            </a:endParaRPr>
          </a:p>
          <a:p>
            <a:pPr marL="0" indent="0">
              <a:buNone/>
            </a:pPr>
            <a:endParaRPr lang="en-US" sz="2900" dirty="0">
              <a:latin typeface="Proxima Nova Cn Rg" panose="02000506030000020004" pitchFamily="50" charset="0"/>
            </a:endParaRPr>
          </a:p>
          <a:p>
            <a:pPr marL="0" indent="0">
              <a:buNone/>
            </a:pPr>
            <a:endParaRPr lang="en-US" sz="2900" dirty="0">
              <a:latin typeface="Proxima Nova Cn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329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8DCCE-81D5-F451-B96E-2F8F5EB2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5F6DD-EBAE-CD28-5F93-4664D3F4D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371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Proxima Nova Cn Rg" panose="02000506030000020004" pitchFamily="50" charset="0"/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61037-4383-EDE3-62FA-1429975E7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53107"/>
            <a:ext cx="10663106" cy="342750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900" dirty="0">
              <a:latin typeface="Proxima Nova Cn Rg" panose="02000506030000020004" pitchFamily="50" charset="0"/>
            </a:endParaRPr>
          </a:p>
          <a:p>
            <a:pPr marL="0" indent="0">
              <a:buNone/>
            </a:pPr>
            <a:endParaRPr lang="en-US" sz="2900" dirty="0">
              <a:latin typeface="Proxima Nova Cn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80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8776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Stay in the loop during construction!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144A6-50A7-AAE3-8F38-DDC98E85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29276"/>
            <a:ext cx="10515600" cy="3427508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Contact </a:t>
            </a:r>
            <a:r>
              <a:rPr lang="en-US" u="sng" kern="100" dirty="0">
                <a:solidFill>
                  <a:srgbClr val="467886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pattiw@cwastrategic.com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 </a:t>
            </a:r>
            <a:r>
              <a:rPr lang="en-US" u="sng" kern="100" dirty="0">
                <a:solidFill>
                  <a:srgbClr val="467886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gareth@cwastrategic.com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sign up for </a:t>
            </a:r>
            <a:r>
              <a:rPr lang="en-US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construction updates via email.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Get real-time information at </a:t>
            </a:r>
            <a:r>
              <a:rPr lang="en-US" u="sng" kern="100" dirty="0">
                <a:solidFill>
                  <a:srgbClr val="467886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www.nmroads.com</a:t>
            </a:r>
            <a:r>
              <a:rPr lang="en-US" u="sng" kern="100" dirty="0">
                <a:solidFill>
                  <a:srgbClr val="467886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Proxima Nova Cn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844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2D88-845A-1BEB-4025-2D66217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latin typeface="Proxima Nova Cn Rg" panose="02000506030000020004" pitchFamily="50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55337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793</Words>
  <Application>Microsoft Office PowerPoint</Application>
  <PresentationFormat>Widescreen</PresentationFormat>
  <Paragraphs>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Proxima Nova Cn Rg</vt:lpstr>
      <vt:lpstr>Symbol</vt:lpstr>
      <vt:lpstr>Office Theme</vt:lpstr>
      <vt:lpstr>    University Avenue   NM 101 Multimodal Project </vt:lpstr>
      <vt:lpstr>Construction Team</vt:lpstr>
      <vt:lpstr>Project Description &amp; Limits</vt:lpstr>
      <vt:lpstr>Project Purposes</vt:lpstr>
      <vt:lpstr>Anticipated Construction Phases and Traffic Impacts </vt:lpstr>
      <vt:lpstr>Phase 1A – Mesilla Intersection Ramps</vt:lpstr>
      <vt:lpstr>Phase 1B – Road Closure at Laguna Lateral</vt:lpstr>
      <vt:lpstr>Phase 1C – North Detour Pavement Widening</vt:lpstr>
      <vt:lpstr>Phase 2 – South of Centerline Construction</vt:lpstr>
      <vt:lpstr>Phase 3A – North of Centerline Construction</vt:lpstr>
      <vt:lpstr>Phase 3A – North of Centerline Construction (Cont.)</vt:lpstr>
      <vt:lpstr>Phase 3B – Road Closure at Railroad Crossing</vt:lpstr>
      <vt:lpstr>Phase 3C – Main Street Median Construction</vt:lpstr>
      <vt:lpstr>Phase 4 – Final Phase</vt:lpstr>
      <vt:lpstr>Contacts for Concerns and Questions During Construction</vt:lpstr>
      <vt:lpstr>Questions?</vt:lpstr>
      <vt:lpstr>Stay in the loop during construction!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I-25 Business Loop Reconstruction Project</dc:title>
  <dc:creator>Ty Stevers</dc:creator>
  <cp:lastModifiedBy>Patti Watson</cp:lastModifiedBy>
  <cp:revision>36</cp:revision>
  <dcterms:created xsi:type="dcterms:W3CDTF">2022-12-12T20:20:11Z</dcterms:created>
  <dcterms:modified xsi:type="dcterms:W3CDTF">2024-11-18T17:43:55Z</dcterms:modified>
</cp:coreProperties>
</file>